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3" r:id="rId21"/>
    <p:sldId id="274" r:id="rId22"/>
    <p:sldId id="275" r:id="rId23"/>
    <p:sldId id="276" r:id="rId24"/>
    <p:sldId id="279" r:id="rId25"/>
    <p:sldId id="277" r:id="rId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200"/>
    <a:srgbClr val="F7A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450"/>
    <p:restoredTop sz="68429"/>
  </p:normalViewPr>
  <p:slideViewPr>
    <p:cSldViewPr snapToGrid="0" snapToObjects="1">
      <p:cViewPr varScale="1">
        <p:scale>
          <a:sx n="72" d="100"/>
          <a:sy n="72" d="100"/>
        </p:scale>
        <p:origin x="208" y="232"/>
      </p:cViewPr>
      <p:guideLst/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7AE66E26-B6D9-2C44-8B65-6511904D9C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8DD73DE-6391-3245-8361-29836BBDF7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2EFB9D3-CC01-8946-B384-27DCB88555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29C62-CB6A-2145-9E2B-C01258D45D9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198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01852-0645-3147-9232-5F8B62809BAA}" type="datetimeFigureOut">
              <a:rPr lang="pl-PL" smtClean="0"/>
              <a:t>09.09.2019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E0D4B-7B8F-5C43-9F79-5547062E67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756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opensource/2018/06/13/brendan-burns-co-founder-kubernetes-aks-interview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opensource/2018/06/13/brendan-burns-co-founder-kubernetes-aks-interview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Historia: </a:t>
            </a:r>
          </a:p>
          <a:p>
            <a:r>
              <a:rPr lang="pl-PL" dirty="0"/>
              <a:t>1982 – </a:t>
            </a:r>
            <a:r>
              <a:rPr lang="pl-PL" dirty="0" err="1"/>
              <a:t>chgroup</a:t>
            </a:r>
            <a:r>
              <a:rPr lang="pl-PL" dirty="0"/>
              <a:t>, </a:t>
            </a:r>
          </a:p>
          <a:p>
            <a:r>
              <a:rPr lang="pl-PL" dirty="0"/>
              <a:t>2000 - </a:t>
            </a:r>
            <a:r>
              <a:rPr lang="pl-PL" dirty="0" err="1"/>
              <a:t>jail</a:t>
            </a:r>
            <a:r>
              <a:rPr lang="pl-PL" dirty="0"/>
              <a:t> – </a:t>
            </a:r>
            <a:r>
              <a:rPr lang="pl-PL" dirty="0" err="1"/>
              <a:t>sand</a:t>
            </a:r>
            <a:endParaRPr lang="pl-PL" dirty="0"/>
          </a:p>
          <a:p>
            <a:r>
              <a:rPr lang="pl-PL" dirty="0"/>
              <a:t>2004– </a:t>
            </a:r>
            <a:r>
              <a:rPr lang="pl-PL" dirty="0" err="1"/>
              <a:t>solaris</a:t>
            </a:r>
            <a:r>
              <a:rPr lang="pl-PL" dirty="0"/>
              <a:t> </a:t>
            </a:r>
            <a:r>
              <a:rPr lang="pl-PL" dirty="0" err="1"/>
              <a:t>zones</a:t>
            </a:r>
            <a:endParaRPr lang="pl-PL" dirty="0"/>
          </a:p>
          <a:p>
            <a:r>
              <a:rPr lang="pl-PL" dirty="0"/>
              <a:t>2006– </a:t>
            </a:r>
            <a:r>
              <a:rPr lang="pl-PL" dirty="0" err="1"/>
              <a:t>cgroups</a:t>
            </a:r>
            <a:r>
              <a:rPr lang="pl-PL" dirty="0"/>
              <a:t> – </a:t>
            </a:r>
            <a:r>
              <a:rPr lang="pl-PL" dirty="0" err="1"/>
              <a:t>limiting</a:t>
            </a:r>
            <a:r>
              <a:rPr lang="pl-PL" dirty="0"/>
              <a:t> the </a:t>
            </a:r>
            <a:r>
              <a:rPr lang="pl-PL" dirty="0" err="1"/>
              <a:t>resources</a:t>
            </a:r>
            <a:endParaRPr lang="pl-PL" dirty="0"/>
          </a:p>
          <a:p>
            <a:r>
              <a:rPr lang="pl-PL" dirty="0"/>
              <a:t>2008 – LXC – Linux </a:t>
            </a:r>
            <a:r>
              <a:rPr lang="pl-PL" dirty="0" err="1"/>
              <a:t>Containers</a:t>
            </a:r>
            <a:endParaRPr lang="pl-PL" dirty="0"/>
          </a:p>
          <a:p>
            <a:r>
              <a:rPr lang="pl-PL" dirty="0"/>
              <a:t>2013 – </a:t>
            </a:r>
            <a:r>
              <a:rPr lang="pl-PL" dirty="0" err="1"/>
              <a:t>Let</a:t>
            </a:r>
            <a:r>
              <a:rPr lang="pl-PL" dirty="0"/>
              <a:t> Me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For </a:t>
            </a:r>
            <a:r>
              <a:rPr lang="pl-PL" dirty="0" err="1"/>
              <a:t>You</a:t>
            </a:r>
            <a:endParaRPr lang="pl-PL" dirty="0"/>
          </a:p>
          <a:p>
            <a:r>
              <a:rPr lang="pl-PL" dirty="0"/>
              <a:t>2014 -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28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952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172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7879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Kubernetes (K8s)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open-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for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automating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management of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containerized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2343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https://cloudblogs.microsoft.com/opensource/2018/06/13/brendan-burns-co-founder-kubernetes-aks-interview/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340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https://cloudblogs.microsoft.com/opensource/2018/06/13/brendan-burns-co-founder-kubernetes-aks-interview/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593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E0D4B-7B8F-5C43-9F79-5547062E679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40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>
            <a:extLst>
              <a:ext uri="{FF2B5EF4-FFF2-40B4-BE49-F238E27FC236}">
                <a16:creationId xmlns:a16="http://schemas.microsoft.com/office/drawing/2014/main" id="{DA4DF00F-A16C-BD4A-880E-42C61A5D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0" y="2185781"/>
            <a:ext cx="6952457" cy="90011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80000" y="4798430"/>
            <a:ext cx="1653314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00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52227" y="4798430"/>
            <a:ext cx="5080230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000" b="0" i="0">
                <a:solidFill>
                  <a:schemeClr val="bg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776583E4-9620-9D4A-94B6-F68D83754E0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680000" y="3100097"/>
            <a:ext cx="6952457" cy="1823688"/>
          </a:xfrm>
        </p:spPr>
        <p:txBody>
          <a:bodyPr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Montserrat 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C40D027-5035-6946-91C2-C34978B362F5}"/>
              </a:ext>
            </a:extLst>
          </p:cNvPr>
          <p:cNvSpPr txBox="1"/>
          <p:nvPr userDrawn="1"/>
        </p:nvSpPr>
        <p:spPr>
          <a:xfrm>
            <a:off x="9091961" y="791482"/>
            <a:ext cx="265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600" b="0" i="0" dirty="0" err="1">
                <a:solidFill>
                  <a:schemeClr val="bg1"/>
                </a:solidFill>
                <a:latin typeface="Montserrat Light" pitchFamily="2" charset="0"/>
              </a:rPr>
              <a:t>www.chmurowisko.pl</a:t>
            </a:r>
            <a:endParaRPr lang="pl-PL" sz="1600" b="0" i="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6800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1" y="1703672"/>
            <a:ext cx="6952456" cy="556278"/>
          </a:xfrm>
        </p:spPr>
        <p:txBody>
          <a:bodyPr anchor="t">
            <a:no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0AA250F7-245D-6948-A42F-5F5111C9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956" y="206600"/>
            <a:ext cx="3748755" cy="16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  <p15:guide id="2" pos="4951" userDrawn="1">
          <p15:clr>
            <a:srgbClr val="FBAE40"/>
          </p15:clr>
        </p15:guide>
        <p15:guide id="3" pos="2706" userDrawn="1">
          <p15:clr>
            <a:srgbClr val="FBAE40"/>
          </p15:clr>
        </p15:guide>
        <p15:guide id="4" pos="2593" userDrawn="1">
          <p15:clr>
            <a:srgbClr val="FBAE40"/>
          </p15:clr>
        </p15:guide>
        <p15:guide id="5" pos="5110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  <p15:guide id="7" pos="7401" userDrawn="1">
          <p15:clr>
            <a:srgbClr val="FBAE40"/>
          </p15:clr>
        </p15:guide>
        <p15:guide id="8" pos="7680" userDrawn="1">
          <p15:clr>
            <a:srgbClr val="FBAE40"/>
          </p15:clr>
        </p15:guide>
        <p15:guide id="9" pos="3772" userDrawn="1">
          <p15:clr>
            <a:srgbClr val="FBAE40"/>
          </p15:clr>
        </p15:guide>
        <p15:guide id="10" pos="3908" userDrawn="1">
          <p15:clr>
            <a:srgbClr val="FBAE40"/>
          </p15:clr>
        </p15:guide>
        <p15:guide id="11" pos="1368" userDrawn="1">
          <p15:clr>
            <a:srgbClr val="FBAE40"/>
          </p15:clr>
        </p15:guide>
        <p15:guide id="12" pos="1527" userDrawn="1">
          <p15:clr>
            <a:srgbClr val="FBAE40"/>
          </p15:clr>
        </p15:guide>
        <p15:guide id="13" pos="6153" userDrawn="1">
          <p15:clr>
            <a:srgbClr val="FBAE40"/>
          </p15:clr>
        </p15:guide>
        <p15:guide id="14" pos="6312" userDrawn="1">
          <p15:clr>
            <a:srgbClr val="FBAE40"/>
          </p15:clr>
        </p15:guide>
        <p15:guide id="15" pos="3840" userDrawn="1">
          <p15:clr>
            <a:srgbClr val="FBAE40"/>
          </p15:clr>
        </p15:guide>
        <p15:guide id="16" orient="horz" pos="4065" userDrawn="1">
          <p15:clr>
            <a:srgbClr val="FBAE40"/>
          </p15:clr>
        </p15:guide>
        <p15:guide id="17" orient="horz" pos="663" userDrawn="1">
          <p15:clr>
            <a:srgbClr val="FBAE40"/>
          </p15:clr>
        </p15:guide>
        <p15:guide id="18" orient="horz" pos="1207" userDrawn="1">
          <p15:clr>
            <a:srgbClr val="FBAE40"/>
          </p15:clr>
        </p15:guide>
        <p15:guide id="19" orient="horz" pos="1774" userDrawn="1">
          <p15:clr>
            <a:srgbClr val="FBAE40"/>
          </p15:clr>
        </p15:guide>
        <p15:guide id="20" orient="horz" pos="2341" userDrawn="1">
          <p15:clr>
            <a:srgbClr val="FBAE40"/>
          </p15:clr>
        </p15:guide>
        <p15:guide id="21" orient="horz" pos="2931" userDrawn="1">
          <p15:clr>
            <a:srgbClr val="FBAE40"/>
          </p15:clr>
        </p15:guide>
        <p15:guide id="22" orient="horz" pos="347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ZTERY KOLUMN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2248682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295800" y="2536714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F85AC6E2-BAEE-8447-A550-380C5568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05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220FD103-740B-AD41-BD3E-DFECE4CA7787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1133004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ymbol zastępczy zawartości 2">
            <a:extLst>
              <a:ext uri="{FF2B5EF4-FFF2-40B4-BE49-F238E27FC236}">
                <a16:creationId xmlns:a16="http://schemas.microsoft.com/office/drawing/2014/main" id="{0273C085-75BC-0649-82D5-92D20F38AC98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3809835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ymbol zastępczy zawartości 2">
            <a:extLst>
              <a:ext uri="{FF2B5EF4-FFF2-40B4-BE49-F238E27FC236}">
                <a16:creationId xmlns:a16="http://schemas.microsoft.com/office/drawing/2014/main" id="{69EEFC42-7EE2-E640-8373-DD197583BFA8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3809834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6EA884EA-6402-EA48-8F7E-2251856B2F62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6470743" y="3982887"/>
            <a:ext cx="2609356" cy="2132104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ymbol zastępczy zawartości 2">
            <a:extLst>
              <a:ext uri="{FF2B5EF4-FFF2-40B4-BE49-F238E27FC236}">
                <a16:creationId xmlns:a16="http://schemas.microsoft.com/office/drawing/2014/main" id="{175893DF-B7A2-4941-85C3-4ECAC461E4A2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6470742" y="3213424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ymbol zastępczy zawartości 2">
            <a:extLst>
              <a:ext uri="{FF2B5EF4-FFF2-40B4-BE49-F238E27FC236}">
                <a16:creationId xmlns:a16="http://schemas.microsoft.com/office/drawing/2014/main" id="{91133A1A-5CAC-224C-B035-3BF083AE589C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9136182" y="3986081"/>
            <a:ext cx="2609356" cy="212891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ymbol zastępczy zawartości 2">
            <a:extLst>
              <a:ext uri="{FF2B5EF4-FFF2-40B4-BE49-F238E27FC236}">
                <a16:creationId xmlns:a16="http://schemas.microsoft.com/office/drawing/2014/main" id="{7E8B324C-B321-E84C-8A76-3DBB166F52CF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36181" y="3216618"/>
            <a:ext cx="2604827" cy="964057"/>
          </a:xfrm>
        </p:spPr>
        <p:txBody>
          <a:bodyPr anchor="ctr">
            <a:noAutofit/>
          </a:bodyPr>
          <a:lstStyle>
            <a:lvl1pPr marL="0" indent="0">
              <a:lnSpc>
                <a:spcPts val="2600"/>
              </a:lnSpc>
              <a:buFont typeface="+mj-lt"/>
              <a:buNone/>
              <a:defRPr lang="pl-PL" sz="2200" b="0" i="0" kern="1200" dirty="0">
                <a:solidFill>
                  <a:schemeClr val="accent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6E88E4E-673E-AE48-A107-31A17C9B563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38296" y="1268413"/>
            <a:ext cx="1858831" cy="1664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E8BBEE7D-4247-F94E-AF2F-BA9F04CFD1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182831" y="1268413"/>
            <a:ext cx="1858831" cy="1664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5" name="Symbol zastępczy obrazu 2">
            <a:extLst>
              <a:ext uri="{FF2B5EF4-FFF2-40B4-BE49-F238E27FC236}">
                <a16:creationId xmlns:a16="http://schemas.microsoft.com/office/drawing/2014/main" id="{3E602F5D-9CEE-1E4F-A5DF-56297656020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843739" y="1268413"/>
            <a:ext cx="1858831" cy="1664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7" name="Symbol zastępczy obrazu 2">
            <a:extLst>
              <a:ext uri="{FF2B5EF4-FFF2-40B4-BE49-F238E27FC236}">
                <a16:creationId xmlns:a16="http://schemas.microsoft.com/office/drawing/2014/main" id="{4C277A7C-A88A-1345-984B-158B74619AB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09178" y="1268413"/>
            <a:ext cx="1858831" cy="1664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tekstu 33">
            <a:extLst>
              <a:ext uri="{FF2B5EF4-FFF2-40B4-BE49-F238E27FC236}">
                <a16:creationId xmlns:a16="http://schemas.microsoft.com/office/drawing/2014/main" id="{459219A0-7EEF-C544-B829-435E475763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9257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185" userDrawn="1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J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2248682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295800" y="2536714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24" name="Symbol zastępczy zawartości 2">
            <a:extLst>
              <a:ext uri="{FF2B5EF4-FFF2-40B4-BE49-F238E27FC236}">
                <a16:creationId xmlns:a16="http://schemas.microsoft.com/office/drawing/2014/main" id="{DCC55FA8-3517-AC4C-8B41-8E511157CE7E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1133005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zawartości 2">
            <a:extLst>
              <a:ext uri="{FF2B5EF4-FFF2-40B4-BE49-F238E27FC236}">
                <a16:creationId xmlns:a16="http://schemas.microsoft.com/office/drawing/2014/main" id="{9D39F06A-A193-AE45-A77C-B7DEE99121AD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3809835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83D5E3CC-0204-8C49-B923-3B4FDA8FAB4E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470743" y="2535280"/>
            <a:ext cx="2609356" cy="957021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ymbol zastępczy zawartości 2">
            <a:extLst>
              <a:ext uri="{FF2B5EF4-FFF2-40B4-BE49-F238E27FC236}">
                <a16:creationId xmlns:a16="http://schemas.microsoft.com/office/drawing/2014/main" id="{300923A3-C911-D143-B59B-EDE29146194E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9136182" y="2536714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2807404-C629-3445-BB0F-6B5DEC67EED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33475" y="1311161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41" name="Symbol zastępczy obrazu 2">
            <a:extLst>
              <a:ext uri="{FF2B5EF4-FFF2-40B4-BE49-F238E27FC236}">
                <a16:creationId xmlns:a16="http://schemas.microsoft.com/office/drawing/2014/main" id="{191FBF05-74A1-2340-BB29-2693B49F09F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824423" y="1311161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42" name="Symbol zastępczy obrazu 2">
            <a:extLst>
              <a:ext uri="{FF2B5EF4-FFF2-40B4-BE49-F238E27FC236}">
                <a16:creationId xmlns:a16="http://schemas.microsoft.com/office/drawing/2014/main" id="{E328B3C7-059E-D94E-A60A-D64AE0A9C20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80537" y="1311161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43" name="Symbol zastępczy obrazu 2">
            <a:extLst>
              <a:ext uri="{FF2B5EF4-FFF2-40B4-BE49-F238E27FC236}">
                <a16:creationId xmlns:a16="http://schemas.microsoft.com/office/drawing/2014/main" id="{BE711072-0C91-8544-BD04-7EDE84CD88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154068" y="1311161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44" name="Symbol zastępczy zawartości 2">
            <a:extLst>
              <a:ext uri="{FF2B5EF4-FFF2-40B4-BE49-F238E27FC236}">
                <a16:creationId xmlns:a16="http://schemas.microsoft.com/office/drawing/2014/main" id="{0963AC4D-C41E-724C-9108-67D9D3F1239E}"/>
              </a:ext>
            </a:extLst>
          </p:cNvPr>
          <p:cNvSpPr>
            <a:spLocks noGrp="1"/>
          </p:cNvSpPr>
          <p:nvPr>
            <p:ph idx="38"/>
          </p:nvPr>
        </p:nvSpPr>
        <p:spPr>
          <a:xfrm>
            <a:off x="1133005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Symbol zastępczy zawartości 2">
            <a:extLst>
              <a:ext uri="{FF2B5EF4-FFF2-40B4-BE49-F238E27FC236}">
                <a16:creationId xmlns:a16="http://schemas.microsoft.com/office/drawing/2014/main" id="{2B74A49C-D94B-0E45-9EA9-2313FC4BE617}"/>
              </a:ext>
            </a:extLst>
          </p:cNvPr>
          <p:cNvSpPr>
            <a:spLocks noGrp="1"/>
          </p:cNvSpPr>
          <p:nvPr>
            <p:ph idx="39"/>
          </p:nvPr>
        </p:nvSpPr>
        <p:spPr>
          <a:xfrm>
            <a:off x="3809835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Symbol zastępczy zawartości 2">
            <a:extLst>
              <a:ext uri="{FF2B5EF4-FFF2-40B4-BE49-F238E27FC236}">
                <a16:creationId xmlns:a16="http://schemas.microsoft.com/office/drawing/2014/main" id="{0747021E-541F-A74E-A400-3197626F31E7}"/>
              </a:ext>
            </a:extLst>
          </p:cNvPr>
          <p:cNvSpPr>
            <a:spLocks noGrp="1"/>
          </p:cNvSpPr>
          <p:nvPr>
            <p:ph idx="40"/>
          </p:nvPr>
        </p:nvSpPr>
        <p:spPr>
          <a:xfrm>
            <a:off x="6470743" y="4920915"/>
            <a:ext cx="2609356" cy="957021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ymbol zastępczy zawartości 2">
            <a:extLst>
              <a:ext uri="{FF2B5EF4-FFF2-40B4-BE49-F238E27FC236}">
                <a16:creationId xmlns:a16="http://schemas.microsoft.com/office/drawing/2014/main" id="{E0A35480-AA60-AE43-A7D1-539E191F42A8}"/>
              </a:ext>
            </a:extLst>
          </p:cNvPr>
          <p:cNvSpPr>
            <a:spLocks noGrp="1"/>
          </p:cNvSpPr>
          <p:nvPr>
            <p:ph idx="41"/>
          </p:nvPr>
        </p:nvSpPr>
        <p:spPr>
          <a:xfrm>
            <a:off x="9136182" y="4922349"/>
            <a:ext cx="2609356" cy="955587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ymbol zastępczy obrazu 2">
            <a:extLst>
              <a:ext uri="{FF2B5EF4-FFF2-40B4-BE49-F238E27FC236}">
                <a16:creationId xmlns:a16="http://schemas.microsoft.com/office/drawing/2014/main" id="{DE2034CE-C3E9-0C4E-8234-3375C0549D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133475" y="3696796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49" name="Symbol zastępczy obrazu 2">
            <a:extLst>
              <a:ext uri="{FF2B5EF4-FFF2-40B4-BE49-F238E27FC236}">
                <a16:creationId xmlns:a16="http://schemas.microsoft.com/office/drawing/2014/main" id="{B7B4DEE5-B7D1-7246-90A2-CF12E7E0686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824423" y="3696796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50" name="Symbol zastępczy obrazu 2">
            <a:extLst>
              <a:ext uri="{FF2B5EF4-FFF2-40B4-BE49-F238E27FC236}">
                <a16:creationId xmlns:a16="http://schemas.microsoft.com/office/drawing/2014/main" id="{B629575F-4673-7849-B041-C0F9567E32D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80537" y="3696796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51" name="Symbol zastępczy obrazu 2">
            <a:extLst>
              <a:ext uri="{FF2B5EF4-FFF2-40B4-BE49-F238E27FC236}">
                <a16:creationId xmlns:a16="http://schemas.microsoft.com/office/drawing/2014/main" id="{F7A619CC-CD85-0D4E-A6F5-1C0AB8D82C3E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54068" y="3696796"/>
            <a:ext cx="2608263" cy="1081087"/>
          </a:xfrm>
        </p:spPr>
        <p:txBody>
          <a:bodyPr/>
          <a:lstStyle/>
          <a:p>
            <a:r>
              <a:rPr lang="pl-PL" dirty="0"/>
              <a:t>v</a:t>
            </a:r>
          </a:p>
        </p:txBody>
      </p:sp>
      <p:sp>
        <p:nvSpPr>
          <p:cNvPr id="26" name="Symbol zastępczy tekstu 33">
            <a:extLst>
              <a:ext uri="{FF2B5EF4-FFF2-40B4-BE49-F238E27FC236}">
                <a16:creationId xmlns:a16="http://schemas.microsoft.com/office/drawing/2014/main" id="{BD85B59A-A988-0945-9779-6DCDB7017B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384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185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6C50D294-0710-BD47-A925-1D11866826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791744" y="2569811"/>
            <a:ext cx="2015932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100" b="0" i="0">
                <a:solidFill>
                  <a:schemeClr val="tx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ymbol zastępczy tekstu 2">
            <a:extLst>
              <a:ext uri="{FF2B5EF4-FFF2-40B4-BE49-F238E27FC236}">
                <a16:creationId xmlns:a16="http://schemas.microsoft.com/office/drawing/2014/main" id="{0BC2E500-B2AD-E046-951A-BA505A3CACE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07539" y="2569811"/>
            <a:ext cx="2052899" cy="936625"/>
          </a:xfrm>
        </p:spPr>
        <p:txBody>
          <a:bodyPr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100" b="0" i="0">
                <a:solidFill>
                  <a:schemeClr val="tx1"/>
                </a:solidFill>
                <a:latin typeface="Montserrat 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20" name="Symbol zastępczy zawartości 2">
            <a:extLst>
              <a:ext uri="{FF2B5EF4-FFF2-40B4-BE49-F238E27FC236}">
                <a16:creationId xmlns:a16="http://schemas.microsoft.com/office/drawing/2014/main" id="{8296A6B2-041E-E447-B37F-C162820C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004" y="1628800"/>
            <a:ext cx="6557837" cy="700278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None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0CBFC9-3269-9945-9C6B-E6FDDAD9B0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33004" y="2569811"/>
            <a:ext cx="2277676" cy="2277676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71FF01A-4F44-C74F-A856-1799AFDFDB31}"/>
              </a:ext>
            </a:extLst>
          </p:cNvPr>
          <p:cNvSpPr txBox="1"/>
          <p:nvPr userDrawn="1"/>
        </p:nvSpPr>
        <p:spPr>
          <a:xfrm>
            <a:off x="740000" y="6152346"/>
            <a:ext cx="265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l-PL" sz="1200" b="0" i="0" dirty="0" err="1">
                <a:solidFill>
                  <a:schemeClr val="tx1"/>
                </a:solidFill>
                <a:latin typeface="Montserrat Light" pitchFamily="2" charset="0"/>
              </a:rPr>
              <a:t>www.chmurowisko.pl</a:t>
            </a:r>
            <a:endParaRPr lang="pl-PL" sz="1200" b="0" i="0" dirty="0">
              <a:solidFill>
                <a:schemeClr val="tx1"/>
              </a:solidFill>
              <a:latin typeface="Montserrat Light" pitchFamily="2" charset="0"/>
            </a:endParaRPr>
          </a:p>
        </p:txBody>
      </p:sp>
      <p:sp>
        <p:nvSpPr>
          <p:cNvPr id="16" name="Symbol zastępczy tekstu 33">
            <a:extLst>
              <a:ext uri="{FF2B5EF4-FFF2-40B4-BE49-F238E27FC236}">
                <a16:creationId xmlns:a16="http://schemas.microsoft.com/office/drawing/2014/main" id="{3C54FAB4-A794-7E4C-BE4F-AE18BEBC0B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60732"/>
            <a:ext cx="10745620" cy="82708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9A7AC1C-27C6-8C4E-A457-3BD599F061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7825" y="5551467"/>
            <a:ext cx="2756974" cy="12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69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6800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4" name="Symbol zastępczy tekstu 33">
            <a:extLst>
              <a:ext uri="{FF2B5EF4-FFF2-40B4-BE49-F238E27FC236}">
                <a16:creationId xmlns:a16="http://schemas.microsoft.com/office/drawing/2014/main" id="{75360F98-8ED5-294A-B111-294DFF69E0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5558" y="2912165"/>
            <a:ext cx="10906900" cy="73236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85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1627374-E8C2-7045-8746-AB0E07099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D7ECDF-8DDF-4D44-B28C-9B5266B741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47000"/>
            <a:ext cx="10515600" cy="48600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+mn-lt"/>
                <a:cs typeface="Calibri Light" panose="020F0302020204030204" pitchFamily="34" charset="0"/>
              </a:defRPr>
            </a:lvl1pPr>
            <a:lvl2pPr>
              <a:defRPr sz="2000" b="0" i="0">
                <a:latin typeface="+mn-lt"/>
                <a:cs typeface="Calibri Light" panose="020F0302020204030204" pitchFamily="34" charset="0"/>
              </a:defRPr>
            </a:lvl2pPr>
            <a:lvl3pPr>
              <a:defRPr sz="2000" b="0" i="0">
                <a:latin typeface="+mn-lt"/>
                <a:cs typeface="Calibri Light" panose="020F0302020204030204" pitchFamily="34" charset="0"/>
              </a:defRPr>
            </a:lvl3pPr>
            <a:lvl4pPr>
              <a:defRPr sz="2000" b="0" i="0">
                <a:latin typeface="+mn-lt"/>
                <a:cs typeface="Calibri Light" panose="020F0302020204030204" pitchFamily="34" charset="0"/>
              </a:defRPr>
            </a:lvl4pPr>
            <a:lvl5pPr>
              <a:defRPr sz="2000" b="0" i="0">
                <a:latin typeface="+mn-lt"/>
                <a:cs typeface="Calibri Light" panose="020F0302020204030204" pitchFamily="34" charset="0"/>
              </a:defRPr>
            </a:lvl5pPr>
          </a:lstStyle>
          <a:p>
            <a:r>
              <a:rPr lang="pl-PL" dirty="0"/>
              <a:t>Body Level One</a:t>
            </a:r>
          </a:p>
          <a:p>
            <a:pPr lvl="1"/>
            <a:r>
              <a:rPr lang="pl-PL" dirty="0"/>
              <a:t>Body Level </a:t>
            </a:r>
            <a:r>
              <a:rPr lang="pl-PL" dirty="0" err="1"/>
              <a:t>Two</a:t>
            </a:r>
            <a:endParaRPr lang="pl-PL" dirty="0"/>
          </a:p>
          <a:p>
            <a:pPr lvl="2"/>
            <a:r>
              <a:rPr lang="pl-PL" dirty="0"/>
              <a:t>Body Level Three</a:t>
            </a:r>
          </a:p>
          <a:p>
            <a:pPr lvl="3"/>
            <a:r>
              <a:rPr lang="pl-PL" dirty="0"/>
              <a:t>Body Level </a:t>
            </a:r>
            <a:r>
              <a:rPr lang="pl-PL" dirty="0" err="1"/>
              <a:t>Four</a:t>
            </a:r>
            <a:endParaRPr lang="pl-PL" dirty="0"/>
          </a:p>
          <a:p>
            <a:pPr lvl="4"/>
            <a:r>
              <a:rPr lang="pl-PL" dirty="0"/>
              <a:t>Body Level Five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2DEBF-F438-374C-9FD2-3818F647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8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6C685-C7E1-0A4E-A900-12FDBA1D2F5D}" type="datetime1">
              <a:rPr lang="pl-PL" smtClean="0"/>
              <a:pPr/>
              <a:t>09.09.2019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6E9AB-6B6D-9B4F-9A13-3DC3C4A8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1" y="6268004"/>
            <a:ext cx="4113661" cy="365125"/>
          </a:xfrm>
        </p:spPr>
        <p:txBody>
          <a:bodyPr/>
          <a:lstStyle/>
          <a:p>
            <a:r>
              <a:rPr lang="pl-PL" dirty="0" err="1"/>
              <a:t>Chmurowisko</a:t>
            </a:r>
            <a:r>
              <a:rPr lang="pl-PL" dirty="0"/>
              <a:t> Sp. z o.o.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65226-C4DF-5B46-A02D-1AFE7615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76" y="6268004"/>
            <a:ext cx="2743200" cy="365125"/>
          </a:xfrm>
        </p:spPr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1630382-F9A0-924A-A4BE-FF2C87270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511939"/>
            <a:ext cx="1539949" cy="49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64AB-CC53-564C-8D6E-1BFABCFD0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400" y="1359332"/>
            <a:ext cx="5184000" cy="4860000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A6442-9CE2-234F-9A76-126D1E72A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0" y="1359332"/>
            <a:ext cx="5180400" cy="486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86124-01A6-664E-BF12-A83C94C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4076" cy="7910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3644F58-3717-3546-AF41-334CF35D7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2200" y="511939"/>
            <a:ext cx="1539949" cy="493087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D058D5D-03E7-A045-AA97-41558916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680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76C685-C7E1-0A4E-A900-12FDBA1D2F5D}" type="datetime1">
              <a:rPr lang="pl-PL" smtClean="0"/>
              <a:pPr/>
              <a:t>09.09.2019</a:t>
            </a:fld>
            <a:endParaRPr lang="pl-PL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ADD1F96-B34E-6B4F-9F97-D38A4EFC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6101" y="6268004"/>
            <a:ext cx="4113661" cy="365125"/>
          </a:xfrm>
        </p:spPr>
        <p:txBody>
          <a:bodyPr/>
          <a:lstStyle/>
          <a:p>
            <a:r>
              <a:rPr lang="pl-PL" dirty="0" err="1"/>
              <a:t>Chmurowisko</a:t>
            </a:r>
            <a:r>
              <a:rPr lang="pl-PL" dirty="0"/>
              <a:t> Sp. z o.o.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27674BD-12BF-EC43-BE7C-5E4AE52F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76" y="6268004"/>
            <a:ext cx="2743200" cy="365125"/>
          </a:xfrm>
        </p:spPr>
        <p:txBody>
          <a:bodyPr/>
          <a:lstStyle/>
          <a:p>
            <a:fld id="{00D6DEB8-C844-9D43-BFE6-0C302C846C8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21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olny kształt 48">
            <a:extLst>
              <a:ext uri="{FF2B5EF4-FFF2-40B4-BE49-F238E27FC236}">
                <a16:creationId xmlns:a16="http://schemas.microsoft.com/office/drawing/2014/main" id="{361E9633-4964-D042-81F5-0F012E7ED9FD}"/>
              </a:ext>
            </a:extLst>
          </p:cNvPr>
          <p:cNvSpPr/>
          <p:nvPr userDrawn="1"/>
        </p:nvSpPr>
        <p:spPr>
          <a:xfrm>
            <a:off x="12190966" y="0"/>
            <a:ext cx="1034" cy="815269"/>
          </a:xfrm>
          <a:custGeom>
            <a:avLst/>
            <a:gdLst>
              <a:gd name="connsiteX0" fmla="*/ 0 w 1034"/>
              <a:gd name="connsiteY0" fmla="*/ 0 h 815269"/>
              <a:gd name="connsiteX1" fmla="*/ 1034 w 1034"/>
              <a:gd name="connsiteY1" fmla="*/ 0 h 815269"/>
              <a:gd name="connsiteX2" fmla="*/ 1034 w 1034"/>
              <a:gd name="connsiteY2" fmla="*/ 815269 h 815269"/>
              <a:gd name="connsiteX3" fmla="*/ 0 w 1034"/>
              <a:gd name="connsiteY3" fmla="*/ 0 h 81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" h="815269">
                <a:moveTo>
                  <a:pt x="0" y="0"/>
                </a:moveTo>
                <a:lnTo>
                  <a:pt x="1034" y="0"/>
                </a:lnTo>
                <a:lnTo>
                  <a:pt x="1034" y="8152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D502922-4B3F-B946-A7E2-F72789F261B5}"/>
              </a:ext>
            </a:extLst>
          </p:cNvPr>
          <p:cNvSpPr/>
          <p:nvPr userDrawn="1"/>
        </p:nvSpPr>
        <p:spPr>
          <a:xfrm>
            <a:off x="11413566" y="815269"/>
            <a:ext cx="786109" cy="6051440"/>
          </a:xfrm>
          <a:custGeom>
            <a:avLst/>
            <a:gdLst>
              <a:gd name="connsiteX0" fmla="*/ 778434 w 786109"/>
              <a:gd name="connsiteY0" fmla="*/ 0 h 6051440"/>
              <a:gd name="connsiteX1" fmla="*/ 786109 w 786109"/>
              <a:gd name="connsiteY1" fmla="*/ 6051440 h 6051440"/>
              <a:gd name="connsiteX2" fmla="*/ 0 w 786109"/>
              <a:gd name="connsiteY2" fmla="*/ 6042731 h 6051440"/>
              <a:gd name="connsiteX3" fmla="*/ 778434 w 786109"/>
              <a:gd name="connsiteY3" fmla="*/ 6042731 h 6051440"/>
              <a:gd name="connsiteX4" fmla="*/ 778434 w 786109"/>
              <a:gd name="connsiteY4" fmla="*/ 0 h 605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6109" h="6051440">
                <a:moveTo>
                  <a:pt x="778434" y="0"/>
                </a:moveTo>
                <a:lnTo>
                  <a:pt x="786109" y="6051440"/>
                </a:lnTo>
                <a:lnTo>
                  <a:pt x="0" y="6042731"/>
                </a:lnTo>
                <a:lnTo>
                  <a:pt x="778434" y="6042731"/>
                </a:lnTo>
                <a:lnTo>
                  <a:pt x="7784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17" name="Symbol zastępczy zawartości 2">
            <a:extLst>
              <a:ext uri="{FF2B5EF4-FFF2-40B4-BE49-F238E27FC236}">
                <a16:creationId xmlns:a16="http://schemas.microsoft.com/office/drawing/2014/main" id="{F85AC6E2-BAEE-8447-A550-380C55685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000" y="1727999"/>
            <a:ext cx="6557837" cy="9801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pl-PL" sz="1600" b="1" i="0" kern="1200" dirty="0">
                <a:solidFill>
                  <a:schemeClr val="tx1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680000" y="2816945"/>
            <a:ext cx="6557837" cy="324027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lang="pl-PL" sz="1100" b="0" i="0" kern="1200" dirty="0">
                <a:solidFill>
                  <a:schemeClr val="tx1"/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A0B2192-4FDF-0443-8291-98B41FD83DD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192588" cy="68659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6" name="Symbol zastępczy tekstu 33">
            <a:extLst>
              <a:ext uri="{FF2B5EF4-FFF2-40B4-BE49-F238E27FC236}">
                <a16:creationId xmlns:a16="http://schemas.microsoft.com/office/drawing/2014/main" id="{0ACA55E7-ED45-444E-9BCA-9AA7F15A4A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0" y="260732"/>
            <a:ext cx="6792734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226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UKOLUMN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27113" y="1894901"/>
            <a:ext cx="5234633" cy="379028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r>
              <a:rPr lang="pl-PL" dirty="0"/>
              <a:t>Edytuj style wzorca tekstu
Drugi poziom
Trzeci poziom
Czwarty poziom
Piąty </a:t>
            </a:r>
            <a:r>
              <a:rPr lang="pl-PL" dirty="0" err="1"/>
              <a:t>poziomt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6400"/>
            <a:ext cx="10745620" cy="37892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855741"/>
            <a:ext cx="10745620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 baseline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38100" y="1894901"/>
            <a:ext cx="5234633" cy="379028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300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DNOKOLUMN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27112" y="1807012"/>
            <a:ext cx="7293166" cy="4147061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2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7953"/>
            <a:ext cx="7293165" cy="378927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954073"/>
            <a:ext cx="7293165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8410385" y="0"/>
            <a:ext cx="3781615" cy="685800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696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EDNOKOLUMNOWY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EAFB07E5-171C-5C42-A34E-4403FE20FF9B}"/>
              </a:ext>
            </a:extLst>
          </p:cNvPr>
          <p:cNvSpPr txBox="1">
            <a:spLocks/>
          </p:cNvSpPr>
          <p:nvPr userDrawn="1"/>
        </p:nvSpPr>
        <p:spPr>
          <a:xfrm>
            <a:off x="3397127" y="1340119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22" name="Symbol zastępczy tekstu 33">
            <a:extLst>
              <a:ext uri="{FF2B5EF4-FFF2-40B4-BE49-F238E27FC236}">
                <a16:creationId xmlns:a16="http://schemas.microsoft.com/office/drawing/2014/main" id="{37550217-710F-2843-B0FE-DE2FBA171F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60732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C9F28F89-6A7E-944D-B4B0-19D55369FE7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27112" y="1807013"/>
            <a:ext cx="7293166" cy="1214484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8CC2AC-33A1-9843-B8FB-5318D826E6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7114" y="1257953"/>
            <a:ext cx="7293165" cy="378927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accent2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Symbol zastępczy tekstu 2">
            <a:extLst>
              <a:ext uri="{FF2B5EF4-FFF2-40B4-BE49-F238E27FC236}">
                <a16:creationId xmlns:a16="http://schemas.microsoft.com/office/drawing/2014/main" id="{B3579382-064F-DB4F-9443-C9FD1659AA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7114" y="5224153"/>
            <a:ext cx="7293165" cy="521455"/>
          </a:xfrm>
        </p:spPr>
        <p:txBody>
          <a:bodyPr>
            <a:noAutofit/>
          </a:bodyPr>
          <a:lstStyle>
            <a:lvl1pPr marL="0" indent="0">
              <a:buNone/>
              <a:defRPr sz="1100" b="1" i="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ymbol zastępczy zawartości 2">
            <a:extLst>
              <a:ext uri="{FF2B5EF4-FFF2-40B4-BE49-F238E27FC236}">
                <a16:creationId xmlns:a16="http://schemas.microsoft.com/office/drawing/2014/main" id="{540F47D6-A8DC-A341-99CA-F887B719F4BE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8410385" y="0"/>
            <a:ext cx="3781615" cy="6858000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  <a:defRPr lang="pl-PL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72B578F2-4BBA-4E41-A0EA-A3CB3AFEEA2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27112" y="3200400"/>
            <a:ext cx="7293166" cy="1709530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spcBef>
                <a:spcPts val="1100"/>
              </a:spcBef>
              <a:buSzPct val="100000"/>
              <a:buFont typeface="+mj-lt"/>
              <a:buAutoNum type="arabicPeriod"/>
              <a:defRPr lang="pl-PL" sz="1100" b="0" i="0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17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AB27835F-CA64-744D-872F-E741C87B3947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863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b="1" dirty="0"/>
          </a:p>
        </p:txBody>
      </p:sp>
      <p:sp>
        <p:nvSpPr>
          <p:cNvPr id="29" name="Tytuł 1">
            <a:extLst>
              <a:ext uri="{FF2B5EF4-FFF2-40B4-BE49-F238E27FC236}">
                <a16:creationId xmlns:a16="http://schemas.microsoft.com/office/drawing/2014/main" id="{42A0C931-0726-A246-AA65-50151597C474}"/>
              </a:ext>
            </a:extLst>
          </p:cNvPr>
          <p:cNvSpPr txBox="1">
            <a:spLocks/>
          </p:cNvSpPr>
          <p:nvPr userDrawn="1"/>
        </p:nvSpPr>
        <p:spPr>
          <a:xfrm>
            <a:off x="4294188" y="1052736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0" name="Tytuł 1">
            <a:extLst>
              <a:ext uri="{FF2B5EF4-FFF2-40B4-BE49-F238E27FC236}">
                <a16:creationId xmlns:a16="http://schemas.microsoft.com/office/drawing/2014/main" id="{8AF4B8B4-D6B1-224E-B2D4-824D5D2E5D96}"/>
              </a:ext>
            </a:extLst>
          </p:cNvPr>
          <p:cNvSpPr txBox="1">
            <a:spLocks/>
          </p:cNvSpPr>
          <p:nvPr userDrawn="1"/>
        </p:nvSpPr>
        <p:spPr>
          <a:xfrm>
            <a:off x="3791744" y="1628800"/>
            <a:ext cx="7454900" cy="90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32" name="Tytuł 1">
            <a:extLst>
              <a:ext uri="{FF2B5EF4-FFF2-40B4-BE49-F238E27FC236}">
                <a16:creationId xmlns:a16="http://schemas.microsoft.com/office/drawing/2014/main" id="{A2E94627-BCC7-6D48-84EE-B757972222BF}"/>
              </a:ext>
            </a:extLst>
          </p:cNvPr>
          <p:cNvSpPr txBox="1">
            <a:spLocks/>
          </p:cNvSpPr>
          <p:nvPr userDrawn="1"/>
        </p:nvSpPr>
        <p:spPr>
          <a:xfrm>
            <a:off x="4295800" y="1916832"/>
            <a:ext cx="74549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000" b="0" i="0" kern="1200">
                <a:solidFill>
                  <a:schemeClr val="accent1"/>
                </a:solidFill>
                <a:latin typeface="Montserrat Medium" pitchFamily="2" charset="0"/>
                <a:ea typeface="+mj-ea"/>
                <a:cs typeface="+mj-cs"/>
              </a:defRPr>
            </a:lvl1pPr>
          </a:lstStyle>
          <a:p>
            <a:endParaRPr lang="pl-PL" dirty="0"/>
          </a:p>
        </p:txBody>
      </p:sp>
      <p:sp>
        <p:nvSpPr>
          <p:cNvPr id="5" name="Symbol zastępczy obiektu SmartArt 4">
            <a:extLst>
              <a:ext uri="{FF2B5EF4-FFF2-40B4-BE49-F238E27FC236}">
                <a16:creationId xmlns:a16="http://schemas.microsoft.com/office/drawing/2014/main" id="{65B7E8D3-1447-9C49-89C3-4AC4CAE61EB9}"/>
              </a:ext>
            </a:extLst>
          </p:cNvPr>
          <p:cNvSpPr>
            <a:spLocks noGrp="1"/>
          </p:cNvSpPr>
          <p:nvPr>
            <p:ph type="dgm" sz="quarter" idx="20"/>
          </p:nvPr>
        </p:nvSpPr>
        <p:spPr>
          <a:xfrm>
            <a:off x="727115" y="1482725"/>
            <a:ext cx="10784700" cy="91440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pl-PL" dirty="0"/>
          </a:p>
        </p:txBody>
      </p:sp>
      <p:sp>
        <p:nvSpPr>
          <p:cNvPr id="17" name="Symbol zastępczy tekstu 33">
            <a:extLst>
              <a:ext uri="{FF2B5EF4-FFF2-40B4-BE49-F238E27FC236}">
                <a16:creationId xmlns:a16="http://schemas.microsoft.com/office/drawing/2014/main" id="{DF8B4781-03AE-BA4E-A0A2-216571B772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114" y="211037"/>
            <a:ext cx="10745620" cy="827088"/>
          </a:xfrm>
        </p:spPr>
        <p:txBody>
          <a:bodyPr anchor="b"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Montserrat ExtraLight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212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>
          <p15:clr>
            <a:srgbClr val="FBAE40"/>
          </p15:clr>
        </p15:guide>
        <p15:guide id="2" pos="4951">
          <p15:clr>
            <a:srgbClr val="FBAE40"/>
          </p15:clr>
        </p15:guide>
        <p15:guide id="3" pos="2706">
          <p15:clr>
            <a:srgbClr val="FBAE40"/>
          </p15:clr>
        </p15:guide>
        <p15:guide id="4" pos="2593">
          <p15:clr>
            <a:srgbClr val="FBAE40"/>
          </p15:clr>
        </p15:guide>
        <p15:guide id="5" pos="5110">
          <p15:clr>
            <a:srgbClr val="FBAE40"/>
          </p15:clr>
        </p15:guide>
        <p15:guide id="6" orient="horz" pos="142">
          <p15:clr>
            <a:srgbClr val="FBAE40"/>
          </p15:clr>
        </p15:guide>
        <p15:guide id="7" pos="7401">
          <p15:clr>
            <a:srgbClr val="FBAE40"/>
          </p15:clr>
        </p15:guide>
        <p15:guide id="8" pos="7680">
          <p15:clr>
            <a:srgbClr val="FBAE40"/>
          </p15:clr>
        </p15:guide>
        <p15:guide id="9" pos="3772">
          <p15:clr>
            <a:srgbClr val="FBAE40"/>
          </p15:clr>
        </p15:guide>
        <p15:guide id="10" pos="3908">
          <p15:clr>
            <a:srgbClr val="FBAE40"/>
          </p15:clr>
        </p15:guide>
        <p15:guide id="11" pos="1368">
          <p15:clr>
            <a:srgbClr val="FBAE40"/>
          </p15:clr>
        </p15:guide>
        <p15:guide id="12" pos="1527">
          <p15:clr>
            <a:srgbClr val="FBAE40"/>
          </p15:clr>
        </p15:guide>
        <p15:guide id="13" pos="6153">
          <p15:clr>
            <a:srgbClr val="FBAE40"/>
          </p15:clr>
        </p15:guide>
        <p15:guide id="14" pos="6312">
          <p15:clr>
            <a:srgbClr val="FBAE40"/>
          </p15:clr>
        </p15:guide>
        <p15:guide id="15" pos="3840">
          <p15:clr>
            <a:srgbClr val="FBAE40"/>
          </p15:clr>
        </p15:guide>
        <p15:guide id="16" orient="horz" pos="4065">
          <p15:clr>
            <a:srgbClr val="FBAE40"/>
          </p15:clr>
        </p15:guide>
        <p15:guide id="17" orient="horz" pos="663">
          <p15:clr>
            <a:srgbClr val="FBAE40"/>
          </p15:clr>
        </p15:guide>
        <p15:guide id="18" orient="horz" pos="1207">
          <p15:clr>
            <a:srgbClr val="FBAE40"/>
          </p15:clr>
        </p15:guide>
        <p15:guide id="19" orient="horz" pos="1774">
          <p15:clr>
            <a:srgbClr val="FBAE40"/>
          </p15:clr>
        </p15:guide>
        <p15:guide id="20" orient="horz" pos="2341">
          <p15:clr>
            <a:srgbClr val="FBAE40"/>
          </p15:clr>
        </p15:guide>
        <p15:guide id="21" orient="horz" pos="2931">
          <p15:clr>
            <a:srgbClr val="FBAE40"/>
          </p15:clr>
        </p15:guide>
        <p15:guide id="22" orient="horz" pos="34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A23B4A0-F5DF-E544-89B8-2F0A2C74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000" y="540000"/>
            <a:ext cx="854528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3B39781-8F2F-7843-92DA-A17A1B615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514" y="1800000"/>
            <a:ext cx="855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01B0ACC-B4D5-9A45-85FC-08CB55AC7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08000" y="6192173"/>
            <a:ext cx="5344886" cy="39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A8DDDE5-8BE1-F347-B3E6-99A4297081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086" y="6192173"/>
            <a:ext cx="2743200" cy="3984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16E15-DACE-2D46-ABC7-26EEFBD4C8C8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3938B7F-FBAC-1243-BA28-A905538A7555}"/>
              </a:ext>
            </a:extLst>
          </p:cNvPr>
          <p:cNvSpPr/>
          <p:nvPr userDrawn="1"/>
        </p:nvSpPr>
        <p:spPr>
          <a:xfrm rot="5400000">
            <a:off x="6048866" y="714865"/>
            <a:ext cx="94268" cy="1219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701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86" r:id="rId4"/>
    <p:sldLayoutId id="2147483668" r:id="rId5"/>
    <p:sldLayoutId id="2147483682" r:id="rId6"/>
    <p:sldLayoutId id="2147483680" r:id="rId7"/>
    <p:sldLayoutId id="2147483683" r:id="rId8"/>
    <p:sldLayoutId id="2147483681" r:id="rId9"/>
    <p:sldLayoutId id="2147483672" r:id="rId10"/>
    <p:sldLayoutId id="2147483675" r:id="rId11"/>
    <p:sldLayoutId id="2147483674" r:id="rId12"/>
  </p:sldLayoutIdLst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sz="2400" b="0" i="0" kern="1200">
          <a:solidFill>
            <a:schemeClr val="accent1"/>
          </a:solidFill>
          <a:latin typeface="Montserrat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1000"/>
        </a:spcBef>
        <a:buClr>
          <a:schemeClr val="accent1"/>
        </a:buClr>
        <a:buSzPct val="15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Montserrat 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overview/what-is-kubernetes/" TargetMode="Externa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dacore/ked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UitQ8DaZW8?feature=oembed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docker.com/resources/what-container" TargetMode="Externa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msdn.microsoft.com/azuredev/2018/08/15/service-fabric-and-kubernetes-comparison-part-1-distributed-systems-architec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1662-9B1C-BC43-BDEC-E0EADA131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6283"/>
            <a:ext cx="12192000" cy="1745433"/>
          </a:xfrm>
        </p:spPr>
        <p:txBody>
          <a:bodyPr anchor="ctr">
            <a:normAutofit/>
          </a:bodyPr>
          <a:lstStyle/>
          <a:p>
            <a:pPr algn="ctr"/>
            <a:r>
              <a:rPr lang="pl-PL" sz="4800" dirty="0" err="1"/>
              <a:t>docker</a:t>
            </a:r>
            <a:r>
              <a:rPr lang="pl-PL" sz="4800" dirty="0"/>
              <a:t> </a:t>
            </a:r>
            <a:r>
              <a:rPr lang="pl-PL" sz="4800" dirty="0" err="1"/>
              <a:t>pull</a:t>
            </a:r>
            <a:r>
              <a:rPr lang="pl-PL" sz="4800" dirty="0"/>
              <a:t> dzienzkontenerami:v1.00</a:t>
            </a:r>
            <a:br>
              <a:rPr lang="en-GB" sz="7200" dirty="0"/>
            </a:br>
            <a:r>
              <a:rPr lang="en-GB" sz="4800" dirty="0"/>
              <a:t>docker run -p 3000:80 </a:t>
            </a:r>
            <a:r>
              <a:rPr lang="en-GB" sz="4800" dirty="0" err="1"/>
              <a:t>dzienzkontenerami</a:t>
            </a:r>
            <a:endParaRPr lang="en-US" sz="4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3C9CCE-8B26-A14F-B4A4-FAC3E1D035D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090487" y="5663467"/>
            <a:ext cx="4011026" cy="543597"/>
          </a:xfrm>
        </p:spPr>
        <p:txBody>
          <a:bodyPr/>
          <a:lstStyle/>
          <a:p>
            <a:r>
              <a:rPr lang="pl-PL" sz="2400" dirty="0"/>
              <a:t>Kontenery w Microsoft </a:t>
            </a:r>
            <a:r>
              <a:rPr lang="pl-PL" sz="2400" dirty="0" err="1"/>
              <a:t>Azure</a:t>
            </a:r>
            <a:r>
              <a:rPr lang="pl-PL" sz="2400" dirty="0"/>
              <a:t>  </a:t>
            </a:r>
          </a:p>
          <a:p>
            <a:r>
              <a:rPr lang="pl-PL" dirty="0"/>
              <a:t> 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09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5: </a:t>
            </a:r>
            <a:r>
              <a:rPr lang="en-US" sz="3600" dirty="0"/>
              <a:t>Serverless (Azure Functions in Containers) 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0CEB0-DC1B-460F-9DBC-FBF1F5A842BA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DA5B9-4428-B749-8BAE-2745ECD39562}"/>
              </a:ext>
            </a:extLst>
          </p:cNvPr>
          <p:cNvSpPr txBox="1"/>
          <p:nvPr/>
        </p:nvSpPr>
        <p:spPr>
          <a:xfrm>
            <a:off x="3212140" y="1639008"/>
            <a:ext cx="680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Funkcje mamy w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Azure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zarówno w planie konsumpcyjnym jak i dedykowanym. Kontenery są tylko w planie dedykowanym.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Dzięki kontenerom można zmienić wersję środowiska uruchomieniowego, upakować więcej bibliotek, łatwiej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developować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lokalnie ale i uruchamiać w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Azure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Środowisko Windows i Linux ale kontenery tylko pod kontrolą Linux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21808-8FD7-4A46-A791-A534C89C8A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11" y="1747959"/>
            <a:ext cx="1825164" cy="122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05478-8444-B741-BE3E-0558B0F9E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6" y="3528719"/>
            <a:ext cx="7302248" cy="1956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3D4BB-7767-8049-9DDD-C8BF93E6DC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773" y="4751959"/>
            <a:ext cx="9782095" cy="19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strike="sngStrike" dirty="0"/>
              <a:t>Serwis 6: </a:t>
            </a:r>
            <a:r>
              <a:rPr lang="en-US" sz="3600" strike="sngStrike" dirty="0"/>
              <a:t>Azure Container Service - ACS </a:t>
            </a:r>
            <a:endParaRPr lang="en-GB" sz="36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34C91-A576-4DCD-9C7B-C72A7186DE01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58F96-B6C8-BE4A-A8D6-87E41495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18" y="1191884"/>
            <a:ext cx="2237086" cy="1864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010CC-FB56-0A49-9781-E829F987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762" y="2728490"/>
            <a:ext cx="2863124" cy="1603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6E2BD-9B71-2540-A856-93ED1B2EB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444" y="4014880"/>
            <a:ext cx="2134951" cy="207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5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7: </a:t>
            </a:r>
            <a:r>
              <a:rPr lang="en-US" sz="3600" dirty="0"/>
              <a:t>Azure Batch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E44CC-C664-499D-A1AE-3CE031CBFD7C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E89A1-0B3E-4320-8AEC-9313C9AC696B}"/>
              </a:ext>
            </a:extLst>
          </p:cNvPr>
          <p:cNvSpPr txBox="1"/>
          <p:nvPr/>
        </p:nvSpPr>
        <p:spPr>
          <a:xfrm>
            <a:off x="3225203" y="1544219"/>
            <a:ext cx="6803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Kontenery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Dockera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lub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Singularity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Powtarzalne zadania, które zyskają na współbieżności	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Wysoka konsumpcja CPU i 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Oparte o system Linux lub Windows</a:t>
            </a:r>
          </a:p>
        </p:txBody>
      </p:sp>
      <p:pic>
        <p:nvPicPr>
          <p:cNvPr id="6" name="Picture 2" descr="https://106c4.wpc.azureedge.net/80106C4/Gallery-Prod/cdn/2015-02-24/prod20161101-microsoft-windowsazure-gallery/Microsoft.BatchAccount.1.0.8/Icons/Large.png">
            <a:extLst>
              <a:ext uri="{FF2B5EF4-FFF2-40B4-BE49-F238E27FC236}">
                <a16:creationId xmlns:a16="http://schemas.microsoft.com/office/drawing/2014/main" id="{62C99240-4702-3E41-ABEA-C7B67863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456" y="1191884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3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7: </a:t>
            </a:r>
            <a:r>
              <a:rPr lang="en-US" sz="3600" dirty="0"/>
              <a:t>Azure </a:t>
            </a:r>
            <a:r>
              <a:rPr lang="pl-PL" sz="3600" dirty="0" err="1"/>
              <a:t>Container</a:t>
            </a:r>
            <a:r>
              <a:rPr lang="pl-PL" sz="3600" dirty="0"/>
              <a:t> Registry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6C27F-7FDB-405E-AF8B-AFD399CD5ACF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BB67-7AF5-4D0C-867E-38C58006D434}"/>
              </a:ext>
            </a:extLst>
          </p:cNvPr>
          <p:cNvSpPr txBox="1"/>
          <p:nvPr/>
        </p:nvSpPr>
        <p:spPr>
          <a:xfrm>
            <a:off x="3016197" y="1191884"/>
            <a:ext cx="6803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Magazyn dla kontenerów Docker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Linux i Windows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Kompatybilne z Docker CLI, Docker Hub 2.0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ACR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Tasks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ale również skanowanie podatności (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Aqua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TwistLock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)</a:t>
            </a:r>
            <a:br>
              <a:rPr lang="pl-PL" dirty="0">
                <a:solidFill>
                  <a:schemeClr val="bg1"/>
                </a:solidFill>
                <a:latin typeface="+mj-lt"/>
              </a:rPr>
            </a:br>
            <a:r>
              <a:rPr lang="pl-PL" dirty="0">
                <a:solidFill>
                  <a:schemeClr val="bg1"/>
                </a:solidFill>
                <a:latin typeface="+mj-lt"/>
              </a:rPr>
              <a:t>Import z innego repozytorium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Obrazy blisko środowisk uruchomieniowych</a:t>
            </a:r>
          </a:p>
        </p:txBody>
      </p:sp>
      <p:pic>
        <p:nvPicPr>
          <p:cNvPr id="6" name="Picture 2" descr="Znalezione obrazy dla zapytania azure container registry">
            <a:extLst>
              <a:ext uri="{FF2B5EF4-FFF2-40B4-BE49-F238E27FC236}">
                <a16:creationId xmlns:a16="http://schemas.microsoft.com/office/drawing/2014/main" id="{474B319E-E315-3C4C-8333-4CB4882B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456" y="1191884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D0B04-4B3D-9640-B024-5725D46CD7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678" y="3173247"/>
            <a:ext cx="5444644" cy="32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8: </a:t>
            </a:r>
            <a:r>
              <a:rPr lang="en-US" sz="3600" dirty="0"/>
              <a:t>Azure Kubernetes Service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BF6E5-7780-4422-91CA-5B8E077F5458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CD9F7-2A61-504A-BB4B-A549CD0A0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56" y="1191883"/>
            <a:ext cx="1961304" cy="1904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1EB17-326D-D643-B865-7892AAB68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56" y="3429000"/>
            <a:ext cx="1904999" cy="190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B6B84-BE45-0446-A296-2206387E5BAE}"/>
              </a:ext>
            </a:extLst>
          </p:cNvPr>
          <p:cNvSpPr txBox="1"/>
          <p:nvPr/>
        </p:nvSpPr>
        <p:spPr>
          <a:xfrm>
            <a:off x="3016197" y="1191884"/>
            <a:ext cx="68032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Za </a:t>
            </a:r>
            <a:r>
              <a:rPr lang="pl-PL" dirty="0" err="1">
                <a:solidFill>
                  <a:schemeClr val="bg1"/>
                </a:solidFill>
              </a:rPr>
              <a:t>kubernetes.io</a:t>
            </a:r>
            <a:r>
              <a:rPr lang="pl-PL" dirty="0">
                <a:solidFill>
                  <a:schemeClr val="bg1"/>
                </a:solidFill>
              </a:rPr>
              <a:t> – „</a:t>
            </a:r>
            <a:r>
              <a:rPr lang="pl-PL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(K8s)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system for </a:t>
            </a:r>
            <a:r>
              <a:rPr lang="pl-PL" dirty="0" err="1">
                <a:solidFill>
                  <a:schemeClr val="bg1"/>
                </a:solidFill>
              </a:rPr>
              <a:t>automating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deployment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scaling</a:t>
            </a:r>
            <a:r>
              <a:rPr lang="pl-PL" dirty="0">
                <a:solidFill>
                  <a:schemeClr val="bg1"/>
                </a:solidFill>
              </a:rPr>
              <a:t>, and management of </a:t>
            </a:r>
            <a:r>
              <a:rPr lang="pl-PL" dirty="0" err="1">
                <a:solidFill>
                  <a:schemeClr val="bg1"/>
                </a:solidFill>
              </a:rPr>
              <a:t>containerized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.”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Natywnie dostarczony na platformie Linux, powoli dochodzi Windows (zarówno w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jak i w AKS)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AKS – bardzo blisko „waniliowego” K8s ale w postaci usługi zarządzanej – </a:t>
            </a:r>
            <a:r>
              <a:rPr lang="pl-PL" dirty="0" err="1">
                <a:solidFill>
                  <a:schemeClr val="bg1"/>
                </a:solidFill>
              </a:rPr>
              <a:t>upgrade</a:t>
            </a:r>
            <a:r>
              <a:rPr lang="pl-PL" dirty="0">
                <a:solidFill>
                  <a:schemeClr val="bg1"/>
                </a:solidFill>
              </a:rPr>
              <a:t> K8s czy instalacja poprawek dla systemu oferowana przez samą chmurę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Wspiera bardzo wiele </a:t>
            </a:r>
            <a:r>
              <a:rPr lang="pl-PL" dirty="0" err="1">
                <a:solidFill>
                  <a:schemeClr val="bg1"/>
                </a:solidFill>
              </a:rPr>
              <a:t>pluginów</a:t>
            </a:r>
            <a:r>
              <a:rPr lang="pl-PL" dirty="0">
                <a:solidFill>
                  <a:schemeClr val="bg1"/>
                </a:solidFill>
              </a:rPr>
              <a:t> i dodatków, które zadziałają w waniliowym K8s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Zintegrowany z </a:t>
            </a:r>
            <a:r>
              <a:rPr lang="pl-PL" dirty="0" err="1">
                <a:solidFill>
                  <a:schemeClr val="bg1"/>
                </a:solidFill>
              </a:rPr>
              <a:t>komponentymi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jak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Balancer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AppGW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Cosmos</a:t>
            </a:r>
            <a:r>
              <a:rPr lang="pl-PL" dirty="0">
                <a:solidFill>
                  <a:schemeClr val="bg1"/>
                </a:solidFill>
              </a:rPr>
              <a:t> DB,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DevOps</a:t>
            </a:r>
            <a:r>
              <a:rPr lang="pl-PL" dirty="0">
                <a:solidFill>
                  <a:schemeClr val="bg1"/>
                </a:solidFill>
              </a:rPr>
              <a:t> ACR czy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Active Directory</a:t>
            </a:r>
          </a:p>
          <a:p>
            <a:pPr marL="285750" indent="-285750">
              <a:buFont typeface="Wingdings" pitchFamily="2" charset="2"/>
              <a:buChar char="§"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1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214323"/>
            <a:ext cx="10906900" cy="732362"/>
          </a:xfrm>
        </p:spPr>
        <p:txBody>
          <a:bodyPr/>
          <a:lstStyle/>
          <a:p>
            <a:pPr algn="l"/>
            <a:r>
              <a:rPr lang="en-US" dirty="0"/>
              <a:t>Azure Kubernetes Service – The Big Picture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543BF-A17D-499B-8A9E-42EEED1E4F9E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190C-C83C-374F-9E85-EE01C15390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6" y="4706077"/>
            <a:ext cx="7728891" cy="1815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83A7A-460C-F34E-953B-0D3DC342F9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16" y="1058091"/>
            <a:ext cx="7741251" cy="33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214323"/>
            <a:ext cx="10906900" cy="732362"/>
          </a:xfrm>
        </p:spPr>
        <p:txBody>
          <a:bodyPr/>
          <a:lstStyle/>
          <a:p>
            <a:pPr algn="l"/>
            <a:r>
              <a:rPr lang="en-US" dirty="0"/>
              <a:t>Kubernetes – be </a:t>
            </a:r>
            <a:r>
              <a:rPr lang="en-US" dirty="0" err="1"/>
              <a:t>carefull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543BF-A17D-499B-8A9E-42EEED1E4F9E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ECCE5-C3E5-DC4E-A900-A530BA43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88" y="1011057"/>
            <a:ext cx="7799624" cy="54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6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b="0" dirty="0"/>
              <a:t>KEDA</a:t>
            </a:r>
            <a:r>
              <a:rPr lang="pl-PL" sz="3600" dirty="0"/>
              <a:t> - </a:t>
            </a:r>
            <a:r>
              <a:rPr lang="pl-PL" sz="3600" dirty="0" err="1"/>
              <a:t>Kubernetes</a:t>
            </a:r>
            <a:r>
              <a:rPr lang="pl-PL" sz="3600" dirty="0"/>
              <a:t> Event </a:t>
            </a:r>
            <a:r>
              <a:rPr lang="pl-PL" sz="3600" dirty="0" err="1"/>
              <a:t>Driven</a:t>
            </a:r>
            <a:r>
              <a:rPr lang="pl-PL" sz="3600" dirty="0"/>
              <a:t> </a:t>
            </a:r>
            <a:r>
              <a:rPr lang="pl-PL" sz="3600" dirty="0" err="1"/>
              <a:t>Autoscaling</a:t>
            </a:r>
            <a:r>
              <a:rPr lang="pl-PL" sz="3600" dirty="0"/>
              <a:t> 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0D8A-DFB8-45FC-97DD-4E3B0EF79BE9}"/>
              </a:ext>
            </a:extLst>
          </p:cNvPr>
          <p:cNvSpPr txBox="1"/>
          <p:nvPr/>
        </p:nvSpPr>
        <p:spPr>
          <a:xfrm>
            <a:off x="5388713" y="1548412"/>
            <a:ext cx="5766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Zbudowane przez Microsoft i </a:t>
            </a:r>
            <a:r>
              <a:rPr lang="pl-PL" dirty="0" err="1">
                <a:solidFill>
                  <a:schemeClr val="bg1"/>
                </a:solidFill>
              </a:rPr>
              <a:t>RedHat</a:t>
            </a:r>
            <a:r>
              <a:rPr lang="pl-PL" dirty="0">
                <a:solidFill>
                  <a:schemeClr val="bg1"/>
                </a:solidFill>
              </a:rPr>
              <a:t>, w pełni otwarte środowisko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Skalowanie przez zdarzenia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Functions</a:t>
            </a:r>
            <a:r>
              <a:rPr lang="pl-PL" dirty="0">
                <a:solidFill>
                  <a:schemeClr val="bg1"/>
                </a:solidFill>
              </a:rPr>
              <a:t> na K8s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Preview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 err="1">
                <a:solidFill>
                  <a:schemeClr val="bg1"/>
                </a:solidFill>
              </a:rPr>
              <a:t>Scaler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Adapter, Controller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Azure Functions Core Tools</a:t>
            </a:r>
            <a:endParaRPr lang="pl-PL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4A78A-C3F8-4294-B156-E3916A3EC92F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146" name="Picture 2" descr="https://github.com/kedacore/keda/raw/master/images/keda-arch.png">
            <a:extLst>
              <a:ext uri="{FF2B5EF4-FFF2-40B4-BE49-F238E27FC236}">
                <a16:creationId xmlns:a16="http://schemas.microsoft.com/office/drawing/2014/main" id="{972A721F-C8B4-4520-B770-62FDCB7F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658" y="1379890"/>
            <a:ext cx="5110800" cy="43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0B27B4-6B34-49CF-80E0-E1A8F7E03105}"/>
              </a:ext>
            </a:extLst>
          </p:cNvPr>
          <p:cNvSpPr txBox="1"/>
          <p:nvPr/>
        </p:nvSpPr>
        <p:spPr>
          <a:xfrm>
            <a:off x="6742632" y="5956418"/>
            <a:ext cx="277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https://github.com/kedacore/keda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04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550" y="4456756"/>
            <a:ext cx="10906900" cy="732362"/>
          </a:xfrm>
        </p:spPr>
        <p:txBody>
          <a:bodyPr/>
          <a:lstStyle/>
          <a:p>
            <a:r>
              <a:rPr lang="en-US" dirty="0"/>
              <a:t>Azure Functions in AKS</a:t>
            </a:r>
          </a:p>
          <a:p>
            <a:r>
              <a:rPr lang="pl-PL" dirty="0"/>
              <a:t>DEMO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EBEC7-E18B-4C27-B1F6-D26DEF0263A9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B4D0F-EE35-CF49-9562-F2EBDDBA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703980"/>
            <a:ext cx="58166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0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dirty="0"/>
              <a:t>AKS - Virtual </a:t>
            </a:r>
            <a:r>
              <a:rPr lang="pl-PL" dirty="0" err="1"/>
              <a:t>Nodes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8AAB4-43C5-4ED0-BD00-BB3FBDF623B1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AF65-6F41-4CC3-B1D7-DEAD9286F56D}"/>
              </a:ext>
            </a:extLst>
          </p:cNvPr>
          <p:cNvSpPr txBox="1"/>
          <p:nvPr/>
        </p:nvSpPr>
        <p:spPr>
          <a:xfrm>
            <a:off x="3044765" y="1523284"/>
            <a:ext cx="6803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Linux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Wszystkie zalety ACI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Virtual 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endParaRPr lang="pl-PL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Auto skalowanie, znacznie tańszy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E47D5-2720-314B-B8A6-B631CB4B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6" y="1309449"/>
            <a:ext cx="1961304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9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5BBD9EC-C274-49D6-B00C-1560C7D06820}"/>
              </a:ext>
            </a:extLst>
          </p:cNvPr>
          <p:cNvSpPr txBox="1">
            <a:spLocks/>
          </p:cNvSpPr>
          <p:nvPr/>
        </p:nvSpPr>
        <p:spPr>
          <a:xfrm>
            <a:off x="7444289" y="4795607"/>
            <a:ext cx="2946646" cy="4096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solidFill>
                  <a:schemeClr val="bg1"/>
                </a:solidFill>
              </a:rPr>
              <a:t>Michał Furmankiewicz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525A30B-3FE4-4C2C-875D-745470AD96AC}"/>
              </a:ext>
            </a:extLst>
          </p:cNvPr>
          <p:cNvSpPr txBox="1">
            <a:spLocks/>
          </p:cNvSpPr>
          <p:nvPr/>
        </p:nvSpPr>
        <p:spPr>
          <a:xfrm>
            <a:off x="1927019" y="4694702"/>
            <a:ext cx="2386244" cy="468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solidFill>
                  <a:schemeClr val="bg1"/>
                </a:solidFill>
              </a:rPr>
              <a:t>Marcin Bieńkowski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2" descr="https://chmurowisko.pl/wp-content/uploads/2018/07/MF.png">
            <a:extLst>
              <a:ext uri="{FF2B5EF4-FFF2-40B4-BE49-F238E27FC236}">
                <a16:creationId xmlns:a16="http://schemas.microsoft.com/office/drawing/2014/main" id="{29F40538-5AFB-4D15-A5C2-8D7E8FBFB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4282" y="1652746"/>
            <a:ext cx="2216282" cy="30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chmurowisko.pl/wp-content/uploads/2019/01/MB.jpg">
            <a:extLst>
              <a:ext uri="{FF2B5EF4-FFF2-40B4-BE49-F238E27FC236}">
                <a16:creationId xmlns:a16="http://schemas.microsoft.com/office/drawing/2014/main" id="{A275B20B-18A1-4278-A06D-0088C6B0E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3882" y="1652746"/>
            <a:ext cx="2237543" cy="30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C28115-9703-1344-9BE9-4F78E2DA9529}"/>
              </a:ext>
            </a:extLst>
          </p:cNvPr>
          <p:cNvSpPr/>
          <p:nvPr/>
        </p:nvSpPr>
        <p:spPr>
          <a:xfrm>
            <a:off x="4994712" y="1681927"/>
            <a:ext cx="2216283" cy="3041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13E915-5B70-4244-9803-9D2883490F6E}"/>
              </a:ext>
            </a:extLst>
          </p:cNvPr>
          <p:cNvSpPr txBox="1">
            <a:spLocks/>
          </p:cNvSpPr>
          <p:nvPr/>
        </p:nvSpPr>
        <p:spPr>
          <a:xfrm>
            <a:off x="4907487" y="4694702"/>
            <a:ext cx="2040740" cy="468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solidFill>
                  <a:schemeClr val="bg1"/>
                </a:solidFill>
              </a:rPr>
              <a:t>Gość specjalny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D6EA71-F246-B049-87EE-E80D3A595CBE}"/>
              </a:ext>
            </a:extLst>
          </p:cNvPr>
          <p:cNvSpPr/>
          <p:nvPr/>
        </p:nvSpPr>
        <p:spPr>
          <a:xfrm>
            <a:off x="5847015" y="2627700"/>
            <a:ext cx="511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95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2550" y="0"/>
            <a:ext cx="10906900" cy="6858000"/>
          </a:xfrm>
        </p:spPr>
        <p:txBody>
          <a:bodyPr anchor="ctr"/>
          <a:lstStyle/>
          <a:p>
            <a:r>
              <a:rPr lang="pl-PL" sz="5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Czy jest tego jeszcze więcej? </a:t>
            </a:r>
          </a:p>
          <a:p>
            <a:pPr algn="l"/>
            <a:endParaRPr lang="pl-PL" sz="5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6A06D-FFA5-4D33-9F05-618413DF749F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408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16A06D-FFA5-4D33-9F05-618413DF749F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D4D98-A473-7644-9849-2608B37F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0" y="4885509"/>
            <a:ext cx="5530904" cy="162988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F3672-9A92-C443-82B0-5F0C2EC79D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03A81-7B00-6E43-8211-B917B4790E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118" y="2414374"/>
            <a:ext cx="5177246" cy="2668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55FFE-FB7B-3A47-957E-B4B454FE34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74" y="342612"/>
            <a:ext cx="5587868" cy="18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2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6A2A4B-94D8-4B39-B8B4-C156143AA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3744" y="792808"/>
            <a:ext cx="10906900" cy="732362"/>
          </a:xfrm>
        </p:spPr>
        <p:txBody>
          <a:bodyPr/>
          <a:lstStyle/>
          <a:p>
            <a:pPr algn="l"/>
            <a:r>
              <a:rPr lang="pl-PL" dirty="0"/>
              <a:t>Pytania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79FBC-9314-D240-BEF5-CDA36BC29A01}"/>
              </a:ext>
            </a:extLst>
          </p:cNvPr>
          <p:cNvSpPr txBox="1"/>
          <p:nvPr/>
        </p:nvSpPr>
        <p:spPr>
          <a:xfrm>
            <a:off x="853744" y="1662146"/>
            <a:ext cx="9243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Kiedy pojawiło się pierwsze wydanie </a:t>
            </a:r>
            <a:r>
              <a:rPr lang="pl-PL" dirty="0" err="1">
                <a:solidFill>
                  <a:schemeClr val="bg1"/>
                </a:solidFill>
              </a:rPr>
              <a:t>Docker’a</a:t>
            </a:r>
            <a:r>
              <a:rPr lang="pl-PL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Jak nazywał się projekt przez K8s, który mocno wpłynął na to jak K8s dziś wygląda?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</a:rPr>
              <a:t>Jakie inne </a:t>
            </a:r>
            <a:r>
              <a:rPr lang="pl-PL">
                <a:solidFill>
                  <a:schemeClr val="bg1"/>
                </a:solidFill>
              </a:rPr>
              <a:t>technologie konteneryzacji znasz?</a:t>
            </a:r>
          </a:p>
          <a:p>
            <a:pPr marL="285750" indent="-285750">
              <a:buFont typeface="Wingdings" pitchFamily="2" charset="2"/>
              <a:buChar char="§"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7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084" y="389089"/>
            <a:ext cx="10906900" cy="732362"/>
          </a:xfrm>
        </p:spPr>
        <p:txBody>
          <a:bodyPr/>
          <a:lstStyle/>
          <a:p>
            <a:pPr algn="l"/>
            <a:r>
              <a:rPr lang="pl-PL" dirty="0"/>
              <a:t>Słowo o nas!</a:t>
            </a:r>
            <a:endParaRPr lang="en-GB" dirty="0"/>
          </a:p>
        </p:txBody>
      </p:sp>
      <p:pic>
        <p:nvPicPr>
          <p:cNvPr id="2050" name="Picture 2" descr="DoÅÄcz do listy mailingowej!">
            <a:extLst>
              <a:ext uri="{FF2B5EF4-FFF2-40B4-BE49-F238E27FC236}">
                <a16:creationId xmlns:a16="http://schemas.microsoft.com/office/drawing/2014/main" id="{D754FD0F-73AD-4112-AA79-F553760D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84" y="2080057"/>
            <a:ext cx="4236461" cy="298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4F56F1-5F42-4A5D-8983-F7029DC3C6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80804"/>
            <a:ext cx="5621916" cy="4455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66C3BD-FBC9-475E-8DA2-77F8DC8F26EC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080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dirty="0"/>
              <a:t>A kontener to…</a:t>
            </a:r>
            <a:endParaRPr lang="en-GB" dirty="0"/>
          </a:p>
        </p:txBody>
      </p:sp>
      <p:pic>
        <p:nvPicPr>
          <p:cNvPr id="5122" name="Picture 2" descr="Container, Haulage, Freight, Export, Trade, Shipment">
            <a:extLst>
              <a:ext uri="{FF2B5EF4-FFF2-40B4-BE49-F238E27FC236}">
                <a16:creationId xmlns:a16="http://schemas.microsoft.com/office/drawing/2014/main" id="{4C102E7D-CF0A-4F6D-A8B0-0A9C2FEA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538" y="590843"/>
            <a:ext cx="4236071" cy="282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40D8A-DFB8-45FC-97DD-4E3B0EF79BE9}"/>
              </a:ext>
            </a:extLst>
          </p:cNvPr>
          <p:cNvSpPr txBox="1"/>
          <p:nvPr/>
        </p:nvSpPr>
        <p:spPr>
          <a:xfrm>
            <a:off x="811016" y="3443110"/>
            <a:ext cx="69221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+mj-lt"/>
              </a:rPr>
              <a:t>Kontener ma co najmniej kilka znaczeń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– to technologia ale również ekosystem.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Standard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Automatyzacja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Izolacja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Synergia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Zależności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 err="1">
                <a:solidFill>
                  <a:schemeClr val="bg1"/>
                </a:solidFill>
                <a:latin typeface="+mj-lt"/>
              </a:rPr>
              <a:t>Reużywalność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Abstrakcja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Linux i Windows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Lekka wirtualizacja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1E845-6823-488F-8837-4F9BB53A71F0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EEF54-214C-47FF-92E6-D0FE0B21A20C}"/>
              </a:ext>
            </a:extLst>
          </p:cNvPr>
          <p:cNvSpPr txBox="1"/>
          <p:nvPr/>
        </p:nvSpPr>
        <p:spPr>
          <a:xfrm>
            <a:off x="811016" y="1251827"/>
            <a:ext cx="5255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„Kontener to standardowa jednostka oprogramowania, która zawiera kod i wszystkie jego zależności, dzięki czemu aplikacja działa szybko i niezawodnie w każdym środowisku.”</a:t>
            </a:r>
          </a:p>
          <a:p>
            <a:br>
              <a:rPr lang="pl-PL" dirty="0">
                <a:solidFill>
                  <a:schemeClr val="bg1"/>
                </a:solidFill>
              </a:rPr>
            </a:br>
            <a:r>
              <a:rPr lang="pl-PL" sz="1200" dirty="0">
                <a:solidFill>
                  <a:schemeClr val="bg1"/>
                </a:solidFill>
              </a:rPr>
              <a:t>* 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l-PL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GB" sz="1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://www.docker.com/resources/what-container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Online Media 5" descr="Why you should care about containers">
            <a:hlinkClick r:id="" action="ppaction://media"/>
            <a:extLst>
              <a:ext uri="{FF2B5EF4-FFF2-40B4-BE49-F238E27FC236}">
                <a16:creationId xmlns:a16="http://schemas.microsoft.com/office/drawing/2014/main" id="{2714E54C-901A-014B-96F5-61F8525F35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659539" y="4015688"/>
            <a:ext cx="4236071" cy="23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dirty="0"/>
              <a:t>Kontenery są wszędzie!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40D8A-DFB8-45FC-97DD-4E3B0EF79BE9}"/>
              </a:ext>
            </a:extLst>
          </p:cNvPr>
          <p:cNvSpPr txBox="1"/>
          <p:nvPr/>
        </p:nvSpPr>
        <p:spPr>
          <a:xfrm>
            <a:off x="945019" y="1216061"/>
            <a:ext cx="6803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latin typeface="+mj-lt"/>
              </a:rPr>
              <a:t>„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Containers became the default method to pack and deliver apps. Azure will support this in many ways!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” – Mark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Russinovich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, CTO of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Azure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endParaRPr lang="pl-PL" dirty="0">
              <a:solidFill>
                <a:schemeClr val="bg1"/>
              </a:solidFill>
              <a:latin typeface="+mj-lt"/>
            </a:endParaRPr>
          </a:p>
          <a:p>
            <a:r>
              <a:rPr lang="pl-PL" dirty="0">
                <a:solidFill>
                  <a:schemeClr val="bg1"/>
                </a:solidFill>
                <a:latin typeface="+mj-lt"/>
              </a:rPr>
              <a:t>Wiele usług w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Azure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wspiera kontenery! Zapewne będzie więcej.</a:t>
            </a:r>
          </a:p>
        </p:txBody>
      </p:sp>
      <p:pic>
        <p:nvPicPr>
          <p:cNvPr id="8194" name="Picture 2" descr="Znalezione obrazy dla zapytania docker logo">
            <a:extLst>
              <a:ext uri="{FF2B5EF4-FFF2-40B4-BE49-F238E27FC236}">
                <a16:creationId xmlns:a16="http://schemas.microsoft.com/office/drawing/2014/main" id="{D25B2C48-3E2D-4BB0-A7C4-D7D82740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0800" y="2416390"/>
            <a:ext cx="1869140" cy="15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Znalezione obrazy dla zapytania azure logo png">
            <a:extLst>
              <a:ext uri="{FF2B5EF4-FFF2-40B4-BE49-F238E27FC236}">
                <a16:creationId xmlns:a16="http://schemas.microsoft.com/office/drawing/2014/main" id="{0E7C419E-CD3D-4925-B9AC-31994076D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707" y="2706324"/>
            <a:ext cx="3526564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A974E-E308-46E5-8323-9440336587F2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DC931-E491-3D4B-B8AA-11A0DE64118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726" y="4325352"/>
            <a:ext cx="1216937" cy="2206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E4C2F-9EC2-3B4B-AD06-3ABC365BBB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596" y="4724458"/>
            <a:ext cx="2819400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85648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1: </a:t>
            </a:r>
            <a:r>
              <a:rPr lang="pl-PL" sz="3600" dirty="0" err="1"/>
              <a:t>Azure</a:t>
            </a:r>
            <a:r>
              <a:rPr lang="pl-PL" sz="3600" dirty="0"/>
              <a:t> </a:t>
            </a:r>
            <a:r>
              <a:rPr lang="pl-PL" sz="3600" dirty="0" err="1"/>
              <a:t>App</a:t>
            </a:r>
            <a:r>
              <a:rPr lang="pl-PL" sz="3600" dirty="0"/>
              <a:t> Service (Web </a:t>
            </a:r>
            <a:r>
              <a:rPr lang="pl-PL" sz="3600" dirty="0" err="1"/>
              <a:t>App</a:t>
            </a:r>
            <a:r>
              <a:rPr lang="pl-PL" sz="3600" dirty="0"/>
              <a:t> for </a:t>
            </a:r>
            <a:r>
              <a:rPr lang="pl-PL" sz="3600" dirty="0" err="1"/>
              <a:t>Containers</a:t>
            </a:r>
            <a:r>
              <a:rPr lang="pl-PL" sz="3600" dirty="0"/>
              <a:t>)</a:t>
            </a:r>
            <a:endParaRPr lang="en-GB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BFDBD-C664-45ED-A211-F0187DE4F017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M.F.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5199-A87E-8343-B512-917BAC9F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7" y="1389293"/>
            <a:ext cx="2480506" cy="2480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679B1-D630-374E-8384-DF61B6F29918}"/>
              </a:ext>
            </a:extLst>
          </p:cNvPr>
          <p:cNvSpPr txBox="1"/>
          <p:nvPr/>
        </p:nvSpPr>
        <p:spPr>
          <a:xfrm>
            <a:off x="3159399" y="1320141"/>
            <a:ext cx="6803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Usługa PaaS, dobra tam, gdzie nie chcesz zajmować się infrastrukturą i nie masz specyficznych wymagań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Łatwo ją powołać do życia i skonfigurować takie elementy jak certyfikat, autoryzacja czy podejście do skalowania (w górę, w szerz)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Rozumie zarówno pojedyncze obrazy,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docker-compose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jak i K8s (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preview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Koszty – 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rozliczanie za wykorzystane </a:t>
            </a:r>
            <a:r>
              <a:rPr lang="pl-PL" b="1" dirty="0" err="1">
                <a:solidFill>
                  <a:schemeClr val="bg1"/>
                </a:solidFill>
                <a:latin typeface="+mj-lt"/>
              </a:rPr>
              <a:t>App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 Service </a:t>
            </a:r>
            <a:r>
              <a:rPr lang="pl-PL" b="1" dirty="0" err="1">
                <a:solidFill>
                  <a:schemeClr val="bg1"/>
                </a:solidFill>
                <a:latin typeface="+mj-lt"/>
              </a:rPr>
              <a:t>Plan’y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, ostatnio była spora promocja (Premium -&gt; Standard)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Kontenery z Windows i Linux</a:t>
            </a:r>
          </a:p>
          <a:p>
            <a:endParaRPr lang="pl-PL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99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2: </a:t>
            </a:r>
            <a:r>
              <a:rPr lang="pl-PL" sz="3600" dirty="0" err="1"/>
              <a:t>Azure</a:t>
            </a:r>
            <a:r>
              <a:rPr lang="pl-PL" sz="3600" dirty="0"/>
              <a:t> </a:t>
            </a:r>
            <a:r>
              <a:rPr lang="pl-PL" sz="3600" dirty="0" err="1"/>
              <a:t>Container</a:t>
            </a:r>
            <a:r>
              <a:rPr lang="pl-PL" sz="3600" dirty="0"/>
              <a:t> </a:t>
            </a:r>
            <a:r>
              <a:rPr lang="pl-PL" sz="3600" dirty="0" err="1"/>
              <a:t>Instances</a:t>
            </a:r>
            <a:r>
              <a:rPr lang="pl-PL" sz="3600" dirty="0"/>
              <a:t> 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AAECC-1478-4235-A0C9-7DB46D4C1468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6" name="Picture 2" descr="https://106c4.wpc.azureedge.net/80106C4/Gallery-Prod/cdn/2015-02-24/prod20161101-microsoft-windowsazure-gallery/Microsoft.ContainerInstances.2.0.1/Icons/Large.png">
            <a:extLst>
              <a:ext uri="{FF2B5EF4-FFF2-40B4-BE49-F238E27FC236}">
                <a16:creationId xmlns:a16="http://schemas.microsoft.com/office/drawing/2014/main" id="{2FC50A6D-3F93-420F-A736-5F4EBCDC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959" y="1191884"/>
            <a:ext cx="2216100" cy="22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B0A14-D412-440E-9101-44CB47B47FF4}"/>
              </a:ext>
            </a:extLst>
          </p:cNvPr>
          <p:cNvSpPr txBox="1"/>
          <p:nvPr/>
        </p:nvSpPr>
        <p:spPr>
          <a:xfrm>
            <a:off x="3146336" y="1213338"/>
            <a:ext cx="68032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Prosta i łatwa konfiguracja, 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brak potrzeby powołania dedykowanej infrastruktury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Szybkie uruchomienie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Brak orkiestratora*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Deklaracja zasobów dla CPU i 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Koszty – 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rozliczenie sekundowe per kontenery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Skalowanie horyzontalne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Kontenery z Windows i Linux</a:t>
            </a:r>
          </a:p>
          <a:p>
            <a:endParaRPr lang="pl-PL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B4107-EB90-44D9-B244-88CD76A10DBA}"/>
              </a:ext>
            </a:extLst>
          </p:cNvPr>
          <p:cNvSpPr txBox="1"/>
          <p:nvPr/>
        </p:nvSpPr>
        <p:spPr>
          <a:xfrm>
            <a:off x="811016" y="6014761"/>
            <a:ext cx="3667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>
                <a:solidFill>
                  <a:schemeClr val="bg1"/>
                </a:solidFill>
              </a:rPr>
              <a:t>* Pewnego rodzaju orkiestratorem może być usługa AKS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1F6C5-3242-B94D-A950-ECC47D511F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888" y="3429000"/>
            <a:ext cx="5294811" cy="28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3: Service </a:t>
            </a:r>
            <a:r>
              <a:rPr lang="pl-PL" sz="3600" dirty="0" err="1"/>
              <a:t>Fabric</a:t>
            </a:r>
            <a:r>
              <a:rPr lang="pl-PL" sz="3600" dirty="0"/>
              <a:t> 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FA274-7751-48CC-8159-A6A326692ADF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394F8-C4F3-4EBC-A9C7-7DAB4C0C6A9B}"/>
              </a:ext>
            </a:extLst>
          </p:cNvPr>
          <p:cNvSpPr txBox="1"/>
          <p:nvPr/>
        </p:nvSpPr>
        <p:spPr>
          <a:xfrm>
            <a:off x="2862822" y="1740341"/>
            <a:ext cx="68032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Usługi i kontenery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Zarówno dla Linux i Windows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Zapewnia działanie wielu usług Microsoftu m.in.:</a:t>
            </a: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Azure SQL Database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Azure Cosmos DB</a:t>
            </a: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Azure Portal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Cortana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Microsoft Power BI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742950" lvl="2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j-lt"/>
              </a:rPr>
              <a:t>Skype for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Busines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s,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Teams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Wymagające środowisko dające szerokie spektrum rozwiązań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Orkiestrator Docker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b="1" dirty="0">
                <a:solidFill>
                  <a:schemeClr val="bg1"/>
                </a:solidFill>
                <a:latin typeface="+mj-lt"/>
              </a:rPr>
              <a:t>on-</a:t>
            </a:r>
            <a:r>
              <a:rPr lang="pl-PL" b="1" dirty="0" err="1">
                <a:solidFill>
                  <a:schemeClr val="bg1"/>
                </a:solidFill>
                <a:latin typeface="+mj-lt"/>
              </a:rPr>
              <a:t>premises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pl-PL" b="1" dirty="0" err="1">
                <a:solidFill>
                  <a:schemeClr val="bg1"/>
                </a:solidFill>
                <a:latin typeface="+mj-lt"/>
              </a:rPr>
              <a:t>Azure</a:t>
            </a:r>
            <a:r>
              <a:rPr lang="pl-PL" b="1" dirty="0">
                <a:solidFill>
                  <a:schemeClr val="bg1"/>
                </a:solidFill>
                <a:latin typeface="+mj-lt"/>
              </a:rPr>
              <a:t> ale też inne chmura</a:t>
            </a:r>
          </a:p>
        </p:txBody>
      </p:sp>
      <p:pic>
        <p:nvPicPr>
          <p:cNvPr id="2052" name="Picture 4" descr="Znalezione obrazy dla zapytania azure service fabric logo">
            <a:extLst>
              <a:ext uri="{FF2B5EF4-FFF2-40B4-BE49-F238E27FC236}">
                <a16:creationId xmlns:a16="http://schemas.microsoft.com/office/drawing/2014/main" id="{9F298270-0202-4DD5-922D-A5460AAE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016" y="17403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3DDBFB-BE5F-BA45-90BA-6DE5FC2FB141}"/>
              </a:ext>
            </a:extLst>
          </p:cNvPr>
          <p:cNvSpPr/>
          <p:nvPr/>
        </p:nvSpPr>
        <p:spPr>
          <a:xfrm>
            <a:off x="811015" y="5721368"/>
            <a:ext cx="10906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K8s vs Service </a:t>
            </a:r>
            <a:r>
              <a:rPr lang="pl-PL" b="1" dirty="0" err="1">
                <a:solidFill>
                  <a:schemeClr val="bg1"/>
                </a:solidFill>
              </a:rPr>
              <a:t>Fabric</a:t>
            </a:r>
            <a:r>
              <a:rPr lang="pl-PL" b="1" dirty="0">
                <a:solidFill>
                  <a:schemeClr val="bg1"/>
                </a:solidFill>
              </a:rPr>
              <a:t>?</a:t>
            </a:r>
            <a:endParaRPr lang="pl-PL" b="1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https://blogs.msdn.microsoft.com/azuredev/2018/08/15/service-fabric-and-kubernetes-comparison-part-1-distributed-systems-architecture/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5414-9381-4F35-8BE3-D8D3AAD0C7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016" y="459522"/>
            <a:ext cx="10906900" cy="732362"/>
          </a:xfrm>
        </p:spPr>
        <p:txBody>
          <a:bodyPr/>
          <a:lstStyle/>
          <a:p>
            <a:pPr algn="l"/>
            <a:r>
              <a:rPr lang="pl-PL" sz="3600" dirty="0"/>
              <a:t>Serwis 4: Service </a:t>
            </a:r>
            <a:r>
              <a:rPr lang="pl-PL" sz="3600" dirty="0" err="1"/>
              <a:t>Fabric</a:t>
            </a:r>
            <a:r>
              <a:rPr lang="pl-PL" sz="3600" dirty="0"/>
              <a:t> </a:t>
            </a:r>
            <a:r>
              <a:rPr lang="pl-PL" sz="3600" dirty="0" err="1"/>
              <a:t>Mesh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7F176-3CC5-486F-957D-F58CC444705D}"/>
              </a:ext>
            </a:extLst>
          </p:cNvPr>
          <p:cNvSpPr txBox="1"/>
          <p:nvPr/>
        </p:nvSpPr>
        <p:spPr>
          <a:xfrm>
            <a:off x="11521364" y="6521588"/>
            <a:ext cx="52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M.B</a:t>
            </a:r>
            <a:endParaRPr lang="en-GB" sz="10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0D257-CD77-47C5-ABA5-A31A91D9AC2F}"/>
              </a:ext>
            </a:extLst>
          </p:cNvPr>
          <p:cNvSpPr txBox="1"/>
          <p:nvPr/>
        </p:nvSpPr>
        <p:spPr>
          <a:xfrm>
            <a:off x="3212140" y="1639008"/>
            <a:ext cx="6803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Tylko kontenery ale ciągle w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preview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 err="1">
                <a:solidFill>
                  <a:schemeClr val="bg1"/>
                </a:solidFill>
                <a:latin typeface="+mj-lt"/>
              </a:rPr>
              <a:t>Serverless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 Service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Fabric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Windows i Linux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Dostępne tylko w </a:t>
            </a:r>
            <a:r>
              <a:rPr lang="pl-PL" dirty="0" err="1">
                <a:solidFill>
                  <a:schemeClr val="bg1"/>
                </a:solidFill>
                <a:latin typeface="+mj-lt"/>
              </a:rPr>
              <a:t>Cloud</a:t>
            </a:r>
            <a:endParaRPr lang="pl-PL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l-PL" dirty="0">
                <a:solidFill>
                  <a:schemeClr val="bg1"/>
                </a:solidFill>
                <a:latin typeface="+mj-lt"/>
              </a:rPr>
              <a:t>Skalowanie na metrykach CPU i RAM</a:t>
            </a:r>
          </a:p>
        </p:txBody>
      </p:sp>
      <p:pic>
        <p:nvPicPr>
          <p:cNvPr id="6" name="Picture 6" descr="Znalezione obrazy dla zapytania service fabric mesh">
            <a:extLst>
              <a:ext uri="{FF2B5EF4-FFF2-40B4-BE49-F238E27FC236}">
                <a16:creationId xmlns:a16="http://schemas.microsoft.com/office/drawing/2014/main" id="{1086741E-808B-DE48-AA7A-DC384DEC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016" y="1639008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270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Niestandardowy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3A8"/>
      </a:accent1>
      <a:accent2>
        <a:srgbClr val="2CB5E9"/>
      </a:accent2>
      <a:accent3>
        <a:srgbClr val="2CB5E9"/>
      </a:accent3>
      <a:accent4>
        <a:srgbClr val="2CB5E9"/>
      </a:accent4>
      <a:accent5>
        <a:srgbClr val="2CB5E9"/>
      </a:accent5>
      <a:accent6>
        <a:srgbClr val="2CB5E9"/>
      </a:accent6>
      <a:hlink>
        <a:srgbClr val="0062A7"/>
      </a:hlink>
      <a:folHlink>
        <a:srgbClr val="0062A7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ainers Day Azure" id="{9E2EDA97-36CB-46B4-B014-6E60CD046A72}" vid="{5F750539-11F3-4203-A32E-17B5B6C758C8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86F29AC6C36D42959AE4AC8AFE5800" ma:contentTypeVersion="5" ma:contentTypeDescription="Utwórz nowy dokument." ma:contentTypeScope="" ma:versionID="1ebe88ec014cbbc9411d64fbf8deae2d">
  <xsd:schema xmlns:xsd="http://www.w3.org/2001/XMLSchema" xmlns:xs="http://www.w3.org/2001/XMLSchema" xmlns:p="http://schemas.microsoft.com/office/2006/metadata/properties" xmlns:ns2="116bdee2-78ed-4801-bf80-0eceb9bb0fc9" targetNamespace="http://schemas.microsoft.com/office/2006/metadata/properties" ma:root="true" ma:fieldsID="d1ef0e508a48be8cdfbd613d7056e150" ns2:_="">
    <xsd:import namespace="116bdee2-78ed-4801-bf80-0eceb9bb0f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6bdee2-78ed-4801-bf80-0eceb9bb0f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CCDFFA-1D5A-4E1B-9EE4-3147DF538D03}">
  <ds:schemaRefs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16bdee2-78ed-4801-bf80-0eceb9bb0fc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5870135-EFC2-401A-A359-2E61076447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BE0BC4-37DD-47F1-BA76-2D885F2635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6bdee2-78ed-4801-bf80-0eceb9bb0f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753</Words>
  <Application>Microsoft Macintosh PowerPoint</Application>
  <PresentationFormat>Widescreen</PresentationFormat>
  <Paragraphs>151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Montserrat ExtraLight</vt:lpstr>
      <vt:lpstr>Montserrat Light</vt:lpstr>
      <vt:lpstr>Montserrat Medium</vt:lpstr>
      <vt:lpstr>Montserrat SemiBold</vt:lpstr>
      <vt:lpstr>Verdana</vt:lpstr>
      <vt:lpstr>Wingdings</vt:lpstr>
      <vt:lpstr>Motyw pakietu Office</vt:lpstr>
      <vt:lpstr>docker pull dzienzkontenerami:v1.00 docker run -p 3000:80 dzienzkontenerami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Lukasz Dorosz</dc:creator>
  <cp:lastModifiedBy>Marcin Bieńkowski</cp:lastModifiedBy>
  <cp:revision>10</cp:revision>
  <dcterms:created xsi:type="dcterms:W3CDTF">2019-07-16T15:37:34Z</dcterms:created>
  <dcterms:modified xsi:type="dcterms:W3CDTF">2019-09-09T19:15:17Z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0x010100D086F29AC6C36D42959AE4AC8AFE5800</vt:lpwstr>
  </property>
</Properties>
</file>